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12DA83F-FD75-4221-BEA3-C96BD8A54388}">
  <a:tblStyle styleId="{312DA83F-FD75-4221-BEA3-C96BD8A5438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24" Type="http://schemas.openxmlformats.org/officeDocument/2006/relationships/slide" Target="slides/slide18.xml"/><Relationship Id="rId12" Type="http://schemas.openxmlformats.org/officeDocument/2006/relationships/slide" Target="slides/slide6.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jpg>
</file>

<file path=ppt/media/image12.jpg>
</file>

<file path=ppt/media/image13.jpg>
</file>

<file path=ppt/media/image14.jpg>
</file>

<file path=ppt/media/image15.jpg>
</file>

<file path=ppt/media/image16.png>
</file>

<file path=ppt/media/image17.png>
</file>

<file path=ppt/media/image18.jpg>
</file>

<file path=ppt/media/image19.png>
</file>

<file path=ppt/media/image2.jpg>
</file>

<file path=ppt/media/image20.jpg>
</file>

<file path=ppt/media/image21.png>
</file>

<file path=ppt/media/image22.jpg>
</file>

<file path=ppt/media/image23.png>
</file>

<file path=ppt/media/image24.jpg>
</file>

<file path=ppt/media/image25.png>
</file>

<file path=ppt/media/image26.jpg>
</file>

<file path=ppt/media/image27.png>
</file>

<file path=ppt/media/image28.png>
</file>

<file path=ppt/media/image29.png>
</file>

<file path=ppt/media/image3.jp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9544c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9544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e68b5d71b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e68b5d71b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c6f9544c1_0_4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c6f9544c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e68b5d71b2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e68b5d71b2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e61f908bb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e61f908bb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e3dfbf8170_0_5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e3dfbf8170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e68b5d71b2_1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e68b5d71b2_1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68b5d71b2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e68b5d71b2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e61f908bb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e61f908bb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c6f9544c1_0_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c6f9544c1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50">
                <a:solidFill>
                  <a:schemeClr val="dk1"/>
                </a:solidFill>
              </a:rPr>
              <a:t>I</a:t>
            </a:r>
            <a:r>
              <a:rPr lang="en" sz="1050">
                <a:solidFill>
                  <a:schemeClr val="dk1"/>
                </a:solidFill>
              </a:rPr>
              <a:t>n conclusion, our group was able to create and train a Convolutional Neural Network</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model with a very high accuracy and precision to detect brain tumors.  Our model could</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assist medical staff quickly detect and recognize brain tumors in MRI scans, which exactly</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aligns with our group’s mission of helping medical patients and healthcare professionals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using machine learning.  The importance our model brings to the problem of brain tumor</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detection would be to make the process of reviewing MRI scans more efficient and attempt</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to accelerate the process of detecting brain tumors using a machine learning model.  As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medical staff and patients receive quicker results from our model, further necessary actions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can be determined for the patient, as tumors could be time sensitive.</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Potential further improvements our model could implement is outlining the brain tumor,</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proper image processing, and acquiring adequate data of MRI scans.  Applying a red box</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outlining the brain tumor in the MRI scan would be the first improvement our group would</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have been specified more time.  Building this into our model could help medical professionals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precisely determine where the brain tumor or supposed tumor is located in the MRI scan.</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Another way our group could improve this model would be to properly pre-process all</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the images in our data set.  From the MRI scans our model misclassified had an overall</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similarities were the different background colors of the images.  Given more time, our group</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could have done a better job masking and cutting the images to only focus on the brain,</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leaving no background that could possibly interfere with detecting a pattern in our model.</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The data set we utilized in this project only consisted of 253 images, which is not the ideal</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number of data to build and train a machine learning model.  If our group could prepare</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for this project next time, we would apply to gain access to MRI scans straight from the</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sources to properly build and train our model to be optimized.  Overall our project was</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successful, with these simple improvements with more time could have taken our project to</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the next level.</a:t>
            </a:r>
            <a:endParaRPr sz="105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e61f908bb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e61f908bb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6f9544c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c6f9544c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200"/>
              </a:spcAft>
              <a:buNone/>
            </a:pPr>
            <a:r>
              <a:rPr lang="en" sz="1300">
                <a:solidFill>
                  <a:srgbClr val="595959"/>
                </a:solidFill>
                <a:latin typeface="Lato"/>
                <a:ea typeface="Lato"/>
                <a:cs typeface="Lato"/>
                <a:sym typeface="Lato"/>
              </a:rPr>
              <a:t>Sometimes these tumors may be difficult to detect because of the fact that symptoms may not be shown. Tumors are a time sensitive issue and every minute counts when detecting a tumor and providing adequate treatment. Most common in children of ages between 0-14, but the average diagnosis age is 59 years old.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e61f908bb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e61f908bb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c6f9544c1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9544c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6f9544c1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c6f9544c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6f9544c1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6f9544c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e61f908b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e61f908b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3dfbf8170_0_5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3dfbf8170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35.png"/><Relationship Id="rId5" Type="http://schemas.openxmlformats.org/officeDocument/2006/relationships/image" Target="../media/image31.png"/><Relationship Id="rId6" Type="http://schemas.openxmlformats.org/officeDocument/2006/relationships/image" Target="../media/image3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3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29.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36.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34.png"/><Relationship Id="rId4" Type="http://schemas.openxmlformats.org/officeDocument/2006/relationships/image" Target="../media/image3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drive.google.com/file/d/1mhAVNbSOybrydLEJ5shzuJWgGzgjwT56/view" TargetMode="Externa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23.png"/><Relationship Id="rId5" Type="http://schemas.openxmlformats.org/officeDocument/2006/relationships/image" Target="../media/image3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3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jpg"/><Relationship Id="rId4" Type="http://schemas.openxmlformats.org/officeDocument/2006/relationships/image" Target="../media/image18.jpg"/><Relationship Id="rId5"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1.jpg"/><Relationship Id="rId4" Type="http://schemas.openxmlformats.org/officeDocument/2006/relationships/image" Target="../media/image2.jpg"/><Relationship Id="rId10" Type="http://schemas.openxmlformats.org/officeDocument/2006/relationships/image" Target="../media/image5.jpg"/><Relationship Id="rId9" Type="http://schemas.openxmlformats.org/officeDocument/2006/relationships/image" Target="../media/image3.jpg"/><Relationship Id="rId5" Type="http://schemas.openxmlformats.org/officeDocument/2006/relationships/image" Target="../media/image9.jpg"/><Relationship Id="rId6" Type="http://schemas.openxmlformats.org/officeDocument/2006/relationships/image" Target="../media/image14.jpg"/><Relationship Id="rId7" Type="http://schemas.openxmlformats.org/officeDocument/2006/relationships/image" Target="../media/image6.jpg"/><Relationship Id="rId8"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4.jpg"/><Relationship Id="rId4" Type="http://schemas.openxmlformats.org/officeDocument/2006/relationships/image" Target="../media/image1.jpg"/><Relationship Id="rId5"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26.jpg"/><Relationship Id="rId4" Type="http://schemas.openxmlformats.org/officeDocument/2006/relationships/image" Target="../media/image24.jpg"/><Relationship Id="rId5" Type="http://schemas.openxmlformats.org/officeDocument/2006/relationships/image" Target="../media/image22.jpg"/><Relationship Id="rId6"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Brain MRI Tumor Detection</a:t>
            </a:r>
            <a:endParaRPr/>
          </a:p>
        </p:txBody>
      </p:sp>
      <p:sp>
        <p:nvSpPr>
          <p:cNvPr id="87" name="Google Shape;87;p13"/>
          <p:cNvSpPr txBox="1"/>
          <p:nvPr>
            <p:ph idx="1" type="subTitle"/>
          </p:nvPr>
        </p:nvSpPr>
        <p:spPr>
          <a:xfrm>
            <a:off x="729450" y="3172900"/>
            <a:ext cx="7688100" cy="1136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Google/NACME Applied Machine Learning Intensive Capstone</a:t>
            </a:r>
            <a:endParaRPr/>
          </a:p>
          <a:p>
            <a:pPr indent="0" lvl="0" marL="0" rtl="0" algn="ctr">
              <a:spcBef>
                <a:spcPts val="0"/>
              </a:spcBef>
              <a:spcAft>
                <a:spcPts val="0"/>
              </a:spcAft>
              <a:buNone/>
            </a:pPr>
            <a:r>
              <a:rPr lang="en"/>
              <a:t>Julio Sibrian, Alexis Mercado, Gerardo Moreno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22"/>
          <p:cNvPicPr preferRelativeResize="0"/>
          <p:nvPr/>
        </p:nvPicPr>
        <p:blipFill rotWithShape="1">
          <a:blip r:embed="rId3">
            <a:alphaModFix/>
          </a:blip>
          <a:srcRect b="-8601" l="0" r="0" t="0"/>
          <a:stretch/>
        </p:blipFill>
        <p:spPr>
          <a:xfrm>
            <a:off x="70950" y="1945725"/>
            <a:ext cx="2339250" cy="2244213"/>
          </a:xfrm>
          <a:prstGeom prst="rect">
            <a:avLst/>
          </a:prstGeom>
          <a:noFill/>
          <a:ln>
            <a:noFill/>
          </a:ln>
        </p:spPr>
      </p:pic>
      <p:sp>
        <p:nvSpPr>
          <p:cNvPr id="194" name="Google Shape;194;p22"/>
          <p:cNvSpPr txBox="1"/>
          <p:nvPr>
            <p:ph type="title"/>
          </p:nvPr>
        </p:nvSpPr>
        <p:spPr>
          <a:xfrm>
            <a:off x="686025" y="5540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Masking </a:t>
            </a:r>
            <a:endParaRPr/>
          </a:p>
        </p:txBody>
      </p:sp>
      <p:pic>
        <p:nvPicPr>
          <p:cNvPr id="195" name="Google Shape;195;p22"/>
          <p:cNvPicPr preferRelativeResize="0"/>
          <p:nvPr/>
        </p:nvPicPr>
        <p:blipFill>
          <a:blip r:embed="rId4">
            <a:alphaModFix/>
          </a:blip>
          <a:stretch>
            <a:fillRect/>
          </a:stretch>
        </p:blipFill>
        <p:spPr>
          <a:xfrm>
            <a:off x="2411600" y="1945725"/>
            <a:ext cx="2339250" cy="2013425"/>
          </a:xfrm>
          <a:prstGeom prst="rect">
            <a:avLst/>
          </a:prstGeom>
          <a:noFill/>
          <a:ln>
            <a:noFill/>
          </a:ln>
        </p:spPr>
      </p:pic>
      <p:pic>
        <p:nvPicPr>
          <p:cNvPr id="196" name="Google Shape;196;p22"/>
          <p:cNvPicPr preferRelativeResize="0"/>
          <p:nvPr/>
        </p:nvPicPr>
        <p:blipFill>
          <a:blip r:embed="rId5">
            <a:alphaModFix/>
          </a:blip>
          <a:stretch>
            <a:fillRect/>
          </a:stretch>
        </p:blipFill>
        <p:spPr>
          <a:xfrm>
            <a:off x="6901525" y="1945725"/>
            <a:ext cx="2191925" cy="2008553"/>
          </a:xfrm>
          <a:prstGeom prst="rect">
            <a:avLst/>
          </a:prstGeom>
          <a:noFill/>
          <a:ln>
            <a:noFill/>
          </a:ln>
        </p:spPr>
      </p:pic>
      <p:pic>
        <p:nvPicPr>
          <p:cNvPr id="197" name="Google Shape;197;p22"/>
          <p:cNvPicPr preferRelativeResize="0"/>
          <p:nvPr/>
        </p:nvPicPr>
        <p:blipFill>
          <a:blip r:embed="rId6">
            <a:alphaModFix/>
          </a:blip>
          <a:stretch>
            <a:fillRect/>
          </a:stretch>
        </p:blipFill>
        <p:spPr>
          <a:xfrm>
            <a:off x="4750850" y="1945725"/>
            <a:ext cx="2191924" cy="2013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3"/>
          <p:cNvSpPr txBox="1"/>
          <p:nvPr>
            <p:ph type="title"/>
          </p:nvPr>
        </p:nvSpPr>
        <p:spPr>
          <a:xfrm>
            <a:off x="203375" y="-122825"/>
            <a:ext cx="4045200" cy="17862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Building our Model</a:t>
            </a:r>
            <a:endParaRPr/>
          </a:p>
        </p:txBody>
      </p:sp>
      <p:sp>
        <p:nvSpPr>
          <p:cNvPr id="203" name="Google Shape;203;p23"/>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School Name</a:t>
            </a:r>
            <a:endParaRPr b="1"/>
          </a:p>
          <a:p>
            <a:pPr indent="0" lvl="0" marL="0" rtl="0" algn="l">
              <a:spcBef>
                <a:spcPts val="0"/>
              </a:spcBef>
              <a:spcAft>
                <a:spcPts val="0"/>
              </a:spcAft>
              <a:buNone/>
            </a:pPr>
            <a:r>
              <a:rPr lang="en" sz="1500"/>
              <a:t>Anytown, ST </a:t>
            </a:r>
            <a:endParaRPr sz="1500"/>
          </a:p>
          <a:p>
            <a:pPr indent="0" lvl="0" marL="0" rtl="0" algn="l">
              <a:spcBef>
                <a:spcPts val="0"/>
              </a:spcBef>
              <a:spcAft>
                <a:spcPts val="0"/>
              </a:spcAft>
              <a:buNone/>
            </a:pPr>
            <a:r>
              <a:rPr lang="en" sz="1500"/>
              <a:t>MBA: May 20XX</a:t>
            </a:r>
            <a:endParaRPr sz="1500"/>
          </a:p>
          <a:p>
            <a:pPr indent="0" lvl="0" marL="0" rtl="0" algn="l">
              <a:spcBef>
                <a:spcPts val="1200"/>
              </a:spcBef>
              <a:spcAft>
                <a:spcPts val="0"/>
              </a:spcAft>
              <a:buNone/>
            </a:pPr>
            <a:r>
              <a:rPr b="1" lang="en"/>
              <a:t>School Name</a:t>
            </a:r>
            <a:endParaRPr b="1"/>
          </a:p>
          <a:p>
            <a:pPr indent="0" lvl="0" marL="0" rtl="0" algn="l">
              <a:spcBef>
                <a:spcPts val="0"/>
              </a:spcBef>
              <a:spcAft>
                <a:spcPts val="0"/>
              </a:spcAft>
              <a:buNone/>
            </a:pPr>
            <a:r>
              <a:rPr lang="en" sz="1500"/>
              <a:t>Anytown, ST </a:t>
            </a:r>
            <a:endParaRPr sz="1500"/>
          </a:p>
          <a:p>
            <a:pPr indent="0" lvl="0" marL="0" rtl="0" algn="l">
              <a:spcBef>
                <a:spcPts val="0"/>
              </a:spcBef>
              <a:spcAft>
                <a:spcPts val="0"/>
              </a:spcAft>
              <a:buNone/>
            </a:pPr>
            <a:r>
              <a:rPr lang="en" sz="1500"/>
              <a:t>BS, Computer Science: May 20XX</a:t>
            </a:r>
            <a:endParaRPr sz="1500"/>
          </a:p>
          <a:p>
            <a:pPr indent="0" lvl="0" marL="0" rtl="0" algn="l">
              <a:spcBef>
                <a:spcPts val="1200"/>
              </a:spcBef>
              <a:spcAft>
                <a:spcPts val="0"/>
              </a:spcAft>
              <a:buNone/>
            </a:pPr>
            <a:r>
              <a:rPr b="1" lang="en"/>
              <a:t>School Name</a:t>
            </a:r>
            <a:endParaRPr b="1"/>
          </a:p>
          <a:p>
            <a:pPr indent="0" lvl="0" marL="0" rtl="0" algn="l">
              <a:spcBef>
                <a:spcPts val="0"/>
              </a:spcBef>
              <a:spcAft>
                <a:spcPts val="0"/>
              </a:spcAft>
              <a:buNone/>
            </a:pPr>
            <a:r>
              <a:rPr lang="en" sz="1500"/>
              <a:t>Anytown, ST </a:t>
            </a:r>
            <a:endParaRPr sz="1500"/>
          </a:p>
          <a:p>
            <a:pPr indent="0" lvl="0" marL="0" rtl="0" algn="l">
              <a:spcBef>
                <a:spcPts val="0"/>
              </a:spcBef>
              <a:spcAft>
                <a:spcPts val="1200"/>
              </a:spcAft>
              <a:buNone/>
            </a:pPr>
            <a:r>
              <a:rPr lang="en" sz="1500"/>
              <a:t>AdTech Lab: January 20XX</a:t>
            </a:r>
            <a:endParaRPr sz="1500"/>
          </a:p>
        </p:txBody>
      </p:sp>
      <p:pic>
        <p:nvPicPr>
          <p:cNvPr id="204" name="Google Shape;204;p23"/>
          <p:cNvPicPr preferRelativeResize="0"/>
          <p:nvPr/>
        </p:nvPicPr>
        <p:blipFill>
          <a:blip r:embed="rId3">
            <a:alphaModFix/>
          </a:blip>
          <a:stretch>
            <a:fillRect/>
          </a:stretch>
        </p:blipFill>
        <p:spPr>
          <a:xfrm>
            <a:off x="0" y="1446009"/>
            <a:ext cx="9143998" cy="32784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24"/>
          <p:cNvPicPr preferRelativeResize="0"/>
          <p:nvPr/>
        </p:nvPicPr>
        <p:blipFill>
          <a:blip r:embed="rId3">
            <a:alphaModFix/>
          </a:blip>
          <a:stretch>
            <a:fillRect/>
          </a:stretch>
        </p:blipFill>
        <p:spPr>
          <a:xfrm>
            <a:off x="342275" y="1025934"/>
            <a:ext cx="3828500" cy="3531791"/>
          </a:xfrm>
          <a:prstGeom prst="rect">
            <a:avLst/>
          </a:prstGeom>
          <a:noFill/>
          <a:ln>
            <a:noFill/>
          </a:ln>
        </p:spPr>
      </p:pic>
      <p:graphicFrame>
        <p:nvGraphicFramePr>
          <p:cNvPr id="210" name="Google Shape;210;p24"/>
          <p:cNvGraphicFramePr/>
          <p:nvPr/>
        </p:nvGraphicFramePr>
        <p:xfrm>
          <a:off x="342275" y="1025925"/>
          <a:ext cx="3000000" cy="3000000"/>
        </p:xfrm>
        <a:graphic>
          <a:graphicData uri="http://schemas.openxmlformats.org/drawingml/2006/table">
            <a:tbl>
              <a:tblPr>
                <a:noFill/>
                <a:tableStyleId>{312DA83F-FD75-4221-BEA3-C96BD8A54388}</a:tableStyleId>
              </a:tblPr>
              <a:tblGrid>
                <a:gridCol w="382850"/>
                <a:gridCol w="382850"/>
                <a:gridCol w="382850"/>
                <a:gridCol w="382850"/>
                <a:gridCol w="382850"/>
                <a:gridCol w="382850"/>
                <a:gridCol w="382850"/>
                <a:gridCol w="382850"/>
                <a:gridCol w="382850"/>
                <a:gridCol w="382850"/>
              </a:tblGrid>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5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211" name="Google Shape;211;p24"/>
          <p:cNvSpPr/>
          <p:nvPr/>
        </p:nvSpPr>
        <p:spPr>
          <a:xfrm>
            <a:off x="346750" y="1025925"/>
            <a:ext cx="1134900" cy="11175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2" name="Google Shape;212;p24"/>
          <p:cNvPicPr preferRelativeResize="0"/>
          <p:nvPr/>
        </p:nvPicPr>
        <p:blipFill>
          <a:blip r:embed="rId4">
            <a:alphaModFix/>
          </a:blip>
          <a:stretch>
            <a:fillRect/>
          </a:stretch>
        </p:blipFill>
        <p:spPr>
          <a:xfrm>
            <a:off x="5610125" y="1604705"/>
            <a:ext cx="2608925" cy="2357695"/>
          </a:xfrm>
          <a:prstGeom prst="rect">
            <a:avLst/>
          </a:prstGeom>
          <a:noFill/>
          <a:ln>
            <a:noFill/>
          </a:ln>
        </p:spPr>
      </p:pic>
      <p:graphicFrame>
        <p:nvGraphicFramePr>
          <p:cNvPr id="213" name="Google Shape;213;p24"/>
          <p:cNvGraphicFramePr/>
          <p:nvPr/>
        </p:nvGraphicFramePr>
        <p:xfrm>
          <a:off x="5610125" y="1609100"/>
          <a:ext cx="3000000" cy="3000000"/>
        </p:xfrm>
        <a:graphic>
          <a:graphicData uri="http://schemas.openxmlformats.org/drawingml/2006/table">
            <a:tbl>
              <a:tblPr>
                <a:noFill/>
                <a:tableStyleId>{312DA83F-FD75-4221-BEA3-C96BD8A54388}</a:tableStyleId>
              </a:tblPr>
              <a:tblGrid>
                <a:gridCol w="883400"/>
                <a:gridCol w="883400"/>
                <a:gridCol w="842125"/>
              </a:tblGrid>
              <a:tr h="7994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7747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7747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214" name="Google Shape;214;p24"/>
          <p:cNvSpPr/>
          <p:nvPr/>
        </p:nvSpPr>
        <p:spPr>
          <a:xfrm rot="643745">
            <a:off x="1589777" y="1951651"/>
            <a:ext cx="3888477" cy="192047"/>
          </a:xfrm>
          <a:prstGeom prst="rightArrow">
            <a:avLst>
              <a:gd fmla="val 50000" name="adj1"/>
              <a:gd fmla="val 50000" name="adj2"/>
            </a:avLst>
          </a:prstGeom>
          <a:solidFill>
            <a:srgbClr val="00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txBox="1"/>
          <p:nvPr/>
        </p:nvSpPr>
        <p:spPr>
          <a:xfrm>
            <a:off x="438400" y="270200"/>
            <a:ext cx="35274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2500">
                <a:solidFill>
                  <a:schemeClr val="dk2"/>
                </a:solidFill>
                <a:latin typeface="Raleway"/>
                <a:ea typeface="Raleway"/>
                <a:cs typeface="Raleway"/>
                <a:sym typeface="Raleway"/>
              </a:rPr>
              <a:t>Kernel and Strides</a:t>
            </a:r>
            <a:endParaRPr sz="13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5"/>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21" name="Google Shape;221;p25"/>
          <p:cNvPicPr preferRelativeResize="0"/>
          <p:nvPr/>
        </p:nvPicPr>
        <p:blipFill>
          <a:blip r:embed="rId3">
            <a:alphaModFix/>
          </a:blip>
          <a:stretch>
            <a:fillRect/>
          </a:stretch>
        </p:blipFill>
        <p:spPr>
          <a:xfrm>
            <a:off x="438400" y="1267528"/>
            <a:ext cx="3647500" cy="3911700"/>
          </a:xfrm>
          <a:prstGeom prst="rect">
            <a:avLst/>
          </a:prstGeom>
          <a:noFill/>
          <a:ln>
            <a:noFill/>
          </a:ln>
        </p:spPr>
      </p:pic>
      <p:pic>
        <p:nvPicPr>
          <p:cNvPr id="222" name="Google Shape;222;p25"/>
          <p:cNvPicPr preferRelativeResize="0"/>
          <p:nvPr/>
        </p:nvPicPr>
        <p:blipFill>
          <a:blip r:embed="rId4">
            <a:alphaModFix/>
          </a:blip>
          <a:stretch>
            <a:fillRect/>
          </a:stretch>
        </p:blipFill>
        <p:spPr>
          <a:xfrm>
            <a:off x="4680400" y="1352625"/>
            <a:ext cx="4286250" cy="2647950"/>
          </a:xfrm>
          <a:prstGeom prst="rect">
            <a:avLst/>
          </a:prstGeom>
          <a:noFill/>
          <a:ln>
            <a:noFill/>
          </a:ln>
        </p:spPr>
      </p:pic>
      <p:sp>
        <p:nvSpPr>
          <p:cNvPr id="223" name="Google Shape;223;p25"/>
          <p:cNvSpPr txBox="1"/>
          <p:nvPr/>
        </p:nvSpPr>
        <p:spPr>
          <a:xfrm>
            <a:off x="438400" y="270200"/>
            <a:ext cx="35274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2500">
                <a:solidFill>
                  <a:schemeClr val="dk2"/>
                </a:solidFill>
                <a:latin typeface="Raleway"/>
                <a:ea typeface="Raleway"/>
                <a:cs typeface="Raleway"/>
                <a:sym typeface="Raleway"/>
              </a:rPr>
              <a:t>Compiling</a:t>
            </a:r>
            <a:r>
              <a:rPr b="1" lang="en" sz="2500">
                <a:solidFill>
                  <a:schemeClr val="dk2"/>
                </a:solidFill>
                <a:latin typeface="Raleway"/>
                <a:ea typeface="Raleway"/>
                <a:cs typeface="Raleway"/>
                <a:sym typeface="Raleway"/>
              </a:rPr>
              <a:t> the Model</a:t>
            </a:r>
            <a:endParaRPr sz="13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6"/>
          <p:cNvSpPr txBox="1"/>
          <p:nvPr>
            <p:ph type="title"/>
          </p:nvPr>
        </p:nvSpPr>
        <p:spPr>
          <a:xfrm>
            <a:off x="137500" y="89875"/>
            <a:ext cx="4045200" cy="1079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Analyzing </a:t>
            </a:r>
            <a:r>
              <a:rPr lang="en"/>
              <a:t>Model</a:t>
            </a:r>
            <a:endParaRPr/>
          </a:p>
        </p:txBody>
      </p:sp>
      <p:pic>
        <p:nvPicPr>
          <p:cNvPr id="229" name="Google Shape;229;p26"/>
          <p:cNvPicPr preferRelativeResize="0"/>
          <p:nvPr/>
        </p:nvPicPr>
        <p:blipFill>
          <a:blip r:embed="rId3">
            <a:alphaModFix/>
          </a:blip>
          <a:stretch>
            <a:fillRect/>
          </a:stretch>
        </p:blipFill>
        <p:spPr>
          <a:xfrm>
            <a:off x="0" y="1549413"/>
            <a:ext cx="4572001" cy="2044675"/>
          </a:xfrm>
          <a:prstGeom prst="rect">
            <a:avLst/>
          </a:prstGeom>
          <a:noFill/>
          <a:ln>
            <a:noFill/>
          </a:ln>
        </p:spPr>
      </p:pic>
      <p:pic>
        <p:nvPicPr>
          <p:cNvPr id="230" name="Google Shape;230;p26"/>
          <p:cNvPicPr preferRelativeResize="0"/>
          <p:nvPr/>
        </p:nvPicPr>
        <p:blipFill>
          <a:blip r:embed="rId4">
            <a:alphaModFix/>
          </a:blip>
          <a:stretch>
            <a:fillRect/>
          </a:stretch>
        </p:blipFill>
        <p:spPr>
          <a:xfrm>
            <a:off x="4572000" y="341050"/>
            <a:ext cx="4519574" cy="441024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Trial and Errors</a:t>
            </a:r>
            <a:endParaRPr/>
          </a:p>
        </p:txBody>
      </p:sp>
      <p:sp>
        <p:nvSpPr>
          <p:cNvPr id="236" name="Google Shape;236;p27"/>
          <p:cNvSpPr txBox="1"/>
          <p:nvPr>
            <p:ph idx="1" type="body"/>
          </p:nvPr>
        </p:nvSpPr>
        <p:spPr>
          <a:xfrm>
            <a:off x="727650" y="2571750"/>
            <a:ext cx="7688700" cy="2261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Further Data Augmentation (rotation: 90, 270)</a:t>
            </a:r>
            <a:endParaRPr sz="1600"/>
          </a:p>
          <a:p>
            <a:pPr indent="-330200" lvl="0" marL="457200" rtl="0" algn="l">
              <a:spcBef>
                <a:spcPts val="0"/>
              </a:spcBef>
              <a:spcAft>
                <a:spcPts val="0"/>
              </a:spcAft>
              <a:buSzPts val="1600"/>
              <a:buChar char="●"/>
            </a:pPr>
            <a:r>
              <a:rPr lang="en" sz="1600"/>
              <a:t>Loss Functions (hinge loss, and squared hinge loss)</a:t>
            </a:r>
            <a:endParaRPr sz="1600"/>
          </a:p>
          <a:p>
            <a:pPr indent="-330200" lvl="0" marL="457200" rtl="0" algn="l">
              <a:spcBef>
                <a:spcPts val="0"/>
              </a:spcBef>
              <a:spcAft>
                <a:spcPts val="0"/>
              </a:spcAft>
              <a:buSzPts val="1600"/>
              <a:buChar char="●"/>
            </a:pPr>
            <a:r>
              <a:rPr lang="en" sz="1600"/>
              <a:t>Optimizers(Adagrad, Adadelta, RMSprop)</a:t>
            </a:r>
            <a:endParaRPr sz="1600"/>
          </a:p>
          <a:p>
            <a:pPr indent="-330200" lvl="0" marL="457200" rtl="0" algn="l">
              <a:spcBef>
                <a:spcPts val="0"/>
              </a:spcBef>
              <a:spcAft>
                <a:spcPts val="0"/>
              </a:spcAft>
              <a:buSzPts val="1600"/>
              <a:buChar char="●"/>
            </a:pPr>
            <a:r>
              <a:rPr lang="en" sz="1600"/>
              <a:t>Kernel sizes ( (1x1), (2x2), (3x3), (4x4) )</a:t>
            </a:r>
            <a:endParaRPr sz="1600"/>
          </a:p>
          <a:p>
            <a:pPr indent="-330200" lvl="0" marL="457200" rtl="0" algn="l">
              <a:spcBef>
                <a:spcPts val="0"/>
              </a:spcBef>
              <a:spcAft>
                <a:spcPts val="0"/>
              </a:spcAft>
              <a:buSzPts val="1600"/>
              <a:buChar char="●"/>
            </a:pPr>
            <a:r>
              <a:rPr lang="en" sz="1600"/>
              <a:t>Activation methods (Hidden: sigmoid, elu, tanh; Output: softmax, linear)</a:t>
            </a:r>
            <a:endParaRPr sz="1600"/>
          </a:p>
        </p:txBody>
      </p:sp>
      <p:pic>
        <p:nvPicPr>
          <p:cNvPr id="237" name="Google Shape;237;p27"/>
          <p:cNvPicPr preferRelativeResize="0"/>
          <p:nvPr/>
        </p:nvPicPr>
        <p:blipFill>
          <a:blip r:embed="rId3">
            <a:alphaModFix/>
          </a:blip>
          <a:stretch>
            <a:fillRect/>
          </a:stretch>
        </p:blipFill>
        <p:spPr>
          <a:xfrm>
            <a:off x="5921850" y="767825"/>
            <a:ext cx="2831800" cy="2831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28" title="Predictions.mov">
            <a:hlinkClick r:id="rId3"/>
          </p:cNvPr>
          <p:cNvPicPr preferRelativeResize="0"/>
          <p:nvPr/>
        </p:nvPicPr>
        <p:blipFill>
          <a:blip r:embed="rId4">
            <a:alphaModFix/>
          </a:blip>
          <a:stretch>
            <a:fillRect/>
          </a:stretch>
        </p:blipFill>
        <p:spPr>
          <a:xfrm>
            <a:off x="2286000" y="1170975"/>
            <a:ext cx="4572000" cy="3429000"/>
          </a:xfrm>
          <a:prstGeom prst="rect">
            <a:avLst/>
          </a:prstGeom>
          <a:noFill/>
          <a:ln>
            <a:noFill/>
          </a:ln>
        </p:spPr>
      </p:pic>
      <p:sp>
        <p:nvSpPr>
          <p:cNvPr id="243" name="Google Shape;243;p28"/>
          <p:cNvSpPr txBox="1"/>
          <p:nvPr/>
        </p:nvSpPr>
        <p:spPr>
          <a:xfrm>
            <a:off x="438400" y="270200"/>
            <a:ext cx="35274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2500">
                <a:solidFill>
                  <a:schemeClr val="dk2"/>
                </a:solidFill>
                <a:latin typeface="Raleway"/>
                <a:ea typeface="Raleway"/>
                <a:cs typeface="Raleway"/>
                <a:sym typeface="Raleway"/>
              </a:rPr>
              <a:t>Predictions</a:t>
            </a:r>
            <a:endParaRPr sz="1300">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9"/>
          <p:cNvSpPr txBox="1"/>
          <p:nvPr>
            <p:ph type="title"/>
          </p:nvPr>
        </p:nvSpPr>
        <p:spPr>
          <a:xfrm>
            <a:off x="724950" y="28760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Samples of Misclassification </a:t>
            </a:r>
            <a:endParaRPr/>
          </a:p>
        </p:txBody>
      </p:sp>
      <p:sp>
        <p:nvSpPr>
          <p:cNvPr id="249" name="Google Shape;249;p2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50" name="Google Shape;250;p29"/>
          <p:cNvPicPr preferRelativeResize="0"/>
          <p:nvPr/>
        </p:nvPicPr>
        <p:blipFill>
          <a:blip r:embed="rId3">
            <a:alphaModFix/>
          </a:blip>
          <a:stretch>
            <a:fillRect/>
          </a:stretch>
        </p:blipFill>
        <p:spPr>
          <a:xfrm>
            <a:off x="430600" y="1790675"/>
            <a:ext cx="2474076" cy="2788100"/>
          </a:xfrm>
          <a:prstGeom prst="rect">
            <a:avLst/>
          </a:prstGeom>
          <a:noFill/>
          <a:ln>
            <a:noFill/>
          </a:ln>
        </p:spPr>
      </p:pic>
      <p:pic>
        <p:nvPicPr>
          <p:cNvPr id="251" name="Google Shape;251;p29"/>
          <p:cNvPicPr preferRelativeResize="0"/>
          <p:nvPr/>
        </p:nvPicPr>
        <p:blipFill>
          <a:blip r:embed="rId4">
            <a:alphaModFix/>
          </a:blip>
          <a:stretch>
            <a:fillRect/>
          </a:stretch>
        </p:blipFill>
        <p:spPr>
          <a:xfrm>
            <a:off x="3276100" y="1790675"/>
            <a:ext cx="2265650" cy="2788100"/>
          </a:xfrm>
          <a:prstGeom prst="rect">
            <a:avLst/>
          </a:prstGeom>
          <a:noFill/>
          <a:ln>
            <a:noFill/>
          </a:ln>
        </p:spPr>
      </p:pic>
      <p:pic>
        <p:nvPicPr>
          <p:cNvPr id="252" name="Google Shape;252;p29"/>
          <p:cNvPicPr preferRelativeResize="0"/>
          <p:nvPr/>
        </p:nvPicPr>
        <p:blipFill>
          <a:blip r:embed="rId5">
            <a:alphaModFix/>
          </a:blip>
          <a:stretch>
            <a:fillRect/>
          </a:stretch>
        </p:blipFill>
        <p:spPr>
          <a:xfrm>
            <a:off x="6151100" y="287600"/>
            <a:ext cx="2230049" cy="4908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0"/>
          <p:cNvSpPr txBox="1"/>
          <p:nvPr>
            <p:ph type="title"/>
          </p:nvPr>
        </p:nvSpPr>
        <p:spPr>
          <a:xfrm>
            <a:off x="721225" y="1304025"/>
            <a:ext cx="3300900" cy="53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40"/>
              <a:t>Conclusion</a:t>
            </a:r>
            <a:endParaRPr sz="2540"/>
          </a:p>
        </p:txBody>
      </p:sp>
      <p:sp>
        <p:nvSpPr>
          <p:cNvPr id="258" name="Google Shape;258;p30"/>
          <p:cNvSpPr txBox="1"/>
          <p:nvPr/>
        </p:nvSpPr>
        <p:spPr>
          <a:xfrm>
            <a:off x="845375" y="2111725"/>
            <a:ext cx="512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59" name="Google Shape;259;p30"/>
          <p:cNvSpPr txBox="1"/>
          <p:nvPr/>
        </p:nvSpPr>
        <p:spPr>
          <a:xfrm>
            <a:off x="889850" y="1940700"/>
            <a:ext cx="3603900" cy="19395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SzPts val="1900"/>
              <a:buFont typeface="Lato"/>
              <a:buChar char="●"/>
            </a:pPr>
            <a:r>
              <a:rPr lang="en" sz="1900">
                <a:latin typeface="Lato"/>
                <a:ea typeface="Lato"/>
                <a:cs typeface="Lato"/>
                <a:sym typeface="Lato"/>
              </a:rPr>
              <a:t>Problems </a:t>
            </a:r>
            <a:r>
              <a:rPr lang="en" sz="1900">
                <a:latin typeface="Lato"/>
                <a:ea typeface="Lato"/>
                <a:cs typeface="Lato"/>
                <a:sym typeface="Lato"/>
              </a:rPr>
              <a:t>encountered</a:t>
            </a:r>
            <a:r>
              <a:rPr lang="en" sz="1900">
                <a:latin typeface="Lato"/>
                <a:ea typeface="Lato"/>
                <a:cs typeface="Lato"/>
                <a:sym typeface="Lato"/>
              </a:rPr>
              <a:t> </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Images</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CNN’s</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Final Model</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Improvements</a:t>
            </a:r>
            <a:endParaRPr sz="1900">
              <a:latin typeface="Lato"/>
              <a:ea typeface="Lato"/>
              <a:cs typeface="Lato"/>
              <a:sym typeface="Lato"/>
            </a:endParaRPr>
          </a:p>
          <a:p>
            <a:pPr indent="-349250" lvl="0" marL="457200" rtl="0" algn="l">
              <a:spcBef>
                <a:spcPts val="0"/>
              </a:spcBef>
              <a:spcAft>
                <a:spcPts val="0"/>
              </a:spcAft>
              <a:buSzPts val="1900"/>
              <a:buFont typeface="Lato"/>
              <a:buChar char="●"/>
            </a:pPr>
            <a:r>
              <a:rPr lang="en" sz="1900">
                <a:latin typeface="Lato"/>
                <a:ea typeface="Lato"/>
                <a:cs typeface="Lato"/>
                <a:sym typeface="Lato"/>
              </a:rPr>
              <a:t>Future </a:t>
            </a:r>
            <a:endParaRPr sz="1900">
              <a:latin typeface="Lato"/>
              <a:ea typeface="Lato"/>
              <a:cs typeface="Lato"/>
              <a:sym typeface="Lato"/>
            </a:endParaRPr>
          </a:p>
        </p:txBody>
      </p:sp>
      <p:pic>
        <p:nvPicPr>
          <p:cNvPr id="260" name="Google Shape;260;p30"/>
          <p:cNvPicPr preferRelativeResize="0"/>
          <p:nvPr/>
        </p:nvPicPr>
        <p:blipFill>
          <a:blip r:embed="rId3">
            <a:alphaModFix/>
          </a:blip>
          <a:stretch>
            <a:fillRect/>
          </a:stretch>
        </p:blipFill>
        <p:spPr>
          <a:xfrm>
            <a:off x="4918200" y="1022163"/>
            <a:ext cx="2868026" cy="33145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ctrTitle"/>
          </p:nvPr>
        </p:nvSpPr>
        <p:spPr>
          <a:xfrm>
            <a:off x="2674200" y="427550"/>
            <a:ext cx="3795600" cy="815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Team Members</a:t>
            </a:r>
            <a:endParaRPr/>
          </a:p>
        </p:txBody>
      </p:sp>
      <p:pic>
        <p:nvPicPr>
          <p:cNvPr id="93" name="Google Shape;93;p14"/>
          <p:cNvPicPr preferRelativeResize="0"/>
          <p:nvPr/>
        </p:nvPicPr>
        <p:blipFill>
          <a:blip r:embed="rId3">
            <a:alphaModFix/>
          </a:blip>
          <a:stretch>
            <a:fillRect/>
          </a:stretch>
        </p:blipFill>
        <p:spPr>
          <a:xfrm>
            <a:off x="3496463" y="1464375"/>
            <a:ext cx="2151076" cy="2868101"/>
          </a:xfrm>
          <a:prstGeom prst="rect">
            <a:avLst/>
          </a:prstGeom>
          <a:noFill/>
          <a:ln>
            <a:noFill/>
          </a:ln>
        </p:spPr>
      </p:pic>
      <p:sp>
        <p:nvSpPr>
          <p:cNvPr id="94" name="Google Shape;94;p14"/>
          <p:cNvSpPr txBox="1"/>
          <p:nvPr/>
        </p:nvSpPr>
        <p:spPr>
          <a:xfrm>
            <a:off x="3511950" y="4275525"/>
            <a:ext cx="21201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Gerardo Moreno</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University of Arkansas</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Data Science</a:t>
            </a:r>
            <a:endParaRPr>
              <a:latin typeface="Lato"/>
              <a:ea typeface="Lato"/>
              <a:cs typeface="Lato"/>
              <a:sym typeface="Lato"/>
            </a:endParaRPr>
          </a:p>
        </p:txBody>
      </p:sp>
      <p:sp>
        <p:nvSpPr>
          <p:cNvPr id="95" name="Google Shape;95;p14"/>
          <p:cNvSpPr txBox="1"/>
          <p:nvPr/>
        </p:nvSpPr>
        <p:spPr>
          <a:xfrm>
            <a:off x="902550" y="4275525"/>
            <a:ext cx="2215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Julio Sibrian</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University of Arkansas</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Computer Science</a:t>
            </a:r>
            <a:endParaRPr>
              <a:latin typeface="Lato"/>
              <a:ea typeface="Lato"/>
              <a:cs typeface="Lato"/>
              <a:sym typeface="Lato"/>
            </a:endParaRPr>
          </a:p>
        </p:txBody>
      </p:sp>
      <p:pic>
        <p:nvPicPr>
          <p:cNvPr id="96" name="Google Shape;96;p14"/>
          <p:cNvPicPr preferRelativeResize="0"/>
          <p:nvPr/>
        </p:nvPicPr>
        <p:blipFill>
          <a:blip r:embed="rId4">
            <a:alphaModFix/>
          </a:blip>
          <a:stretch>
            <a:fillRect/>
          </a:stretch>
        </p:blipFill>
        <p:spPr>
          <a:xfrm>
            <a:off x="6431749" y="1464388"/>
            <a:ext cx="2151076" cy="2868086"/>
          </a:xfrm>
          <a:prstGeom prst="rect">
            <a:avLst/>
          </a:prstGeom>
          <a:noFill/>
          <a:ln>
            <a:noFill/>
          </a:ln>
        </p:spPr>
      </p:pic>
      <p:sp>
        <p:nvSpPr>
          <p:cNvPr id="97" name="Google Shape;97;p14"/>
          <p:cNvSpPr txBox="1"/>
          <p:nvPr/>
        </p:nvSpPr>
        <p:spPr>
          <a:xfrm>
            <a:off x="6431775" y="4275525"/>
            <a:ext cx="21510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Alexis Mercado</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University of Arkansas</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Computer Science</a:t>
            </a:r>
            <a:endParaRPr>
              <a:latin typeface="Lato"/>
              <a:ea typeface="Lato"/>
              <a:cs typeface="Lato"/>
              <a:sym typeface="Lato"/>
            </a:endParaRPr>
          </a:p>
        </p:txBody>
      </p:sp>
      <p:pic>
        <p:nvPicPr>
          <p:cNvPr id="98" name="Google Shape;98;p14"/>
          <p:cNvPicPr preferRelativeResize="0"/>
          <p:nvPr/>
        </p:nvPicPr>
        <p:blipFill>
          <a:blip r:embed="rId5">
            <a:alphaModFix/>
          </a:blip>
          <a:stretch>
            <a:fillRect/>
          </a:stretch>
        </p:blipFill>
        <p:spPr>
          <a:xfrm rot="-5400000">
            <a:off x="507839" y="1828962"/>
            <a:ext cx="2793748" cy="209937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ph type="title"/>
          </p:nvPr>
        </p:nvSpPr>
        <p:spPr>
          <a:xfrm>
            <a:off x="727650" y="5888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104" name="Google Shape;104;p15"/>
          <p:cNvSpPr txBox="1"/>
          <p:nvPr>
            <p:ph idx="1" type="body"/>
          </p:nvPr>
        </p:nvSpPr>
        <p:spPr>
          <a:xfrm>
            <a:off x="727650" y="1292925"/>
            <a:ext cx="7688700" cy="1074000"/>
          </a:xfrm>
          <a:prstGeom prst="rect">
            <a:avLst/>
          </a:prstGeom>
        </p:spPr>
        <p:txBody>
          <a:bodyPr anchorCtr="0" anchor="t" bIns="91425" lIns="91425" spcFirstLastPara="1" rIns="91425" wrap="square" tIns="91425">
            <a:normAutofit lnSpcReduction="20000"/>
          </a:bodyPr>
          <a:lstStyle/>
          <a:p>
            <a:pPr indent="-323850" lvl="0" marL="457200" rtl="0" algn="l">
              <a:spcBef>
                <a:spcPts val="0"/>
              </a:spcBef>
              <a:spcAft>
                <a:spcPts val="0"/>
              </a:spcAft>
              <a:buSzPts val="1500"/>
              <a:buChar char="●"/>
            </a:pPr>
            <a:r>
              <a:rPr lang="en" sz="1500"/>
              <a:t>There are around 700,000 people currently living with a brain tumor  </a:t>
            </a:r>
            <a:endParaRPr sz="1500"/>
          </a:p>
          <a:p>
            <a:pPr indent="-323850" lvl="0" marL="457200" rtl="0" algn="l">
              <a:spcBef>
                <a:spcPts val="0"/>
              </a:spcBef>
              <a:spcAft>
                <a:spcPts val="0"/>
              </a:spcAft>
              <a:buSzPts val="1500"/>
              <a:buChar char="●"/>
            </a:pPr>
            <a:r>
              <a:rPr lang="en" sz="1500"/>
              <a:t>The survival rate for them is about 75%.  </a:t>
            </a:r>
            <a:endParaRPr sz="1500"/>
          </a:p>
          <a:p>
            <a:pPr indent="-323850" lvl="0" marL="457200" rtl="0" algn="l">
              <a:spcBef>
                <a:spcPts val="0"/>
              </a:spcBef>
              <a:spcAft>
                <a:spcPts val="0"/>
              </a:spcAft>
              <a:buSzPts val="1500"/>
              <a:buChar char="●"/>
            </a:pPr>
            <a:r>
              <a:rPr lang="en" sz="1500"/>
              <a:t>Symptoms : increasingly strong headaches, blurred vision, loss of balance, confusion, and seizures, but may be no symptoms.</a:t>
            </a:r>
            <a:endParaRPr sz="1500"/>
          </a:p>
        </p:txBody>
      </p:sp>
      <p:pic>
        <p:nvPicPr>
          <p:cNvPr id="105" name="Google Shape;105;p15"/>
          <p:cNvPicPr preferRelativeResize="0"/>
          <p:nvPr/>
        </p:nvPicPr>
        <p:blipFill rotWithShape="1">
          <a:blip r:embed="rId3">
            <a:alphaModFix/>
          </a:blip>
          <a:srcRect b="-34861" l="0" r="-36091" t="0"/>
          <a:stretch/>
        </p:blipFill>
        <p:spPr>
          <a:xfrm>
            <a:off x="936175" y="2535825"/>
            <a:ext cx="3844350" cy="2857166"/>
          </a:xfrm>
          <a:prstGeom prst="rect">
            <a:avLst/>
          </a:prstGeom>
          <a:noFill/>
          <a:ln>
            <a:noFill/>
          </a:ln>
        </p:spPr>
      </p:pic>
      <p:pic>
        <p:nvPicPr>
          <p:cNvPr id="106" name="Google Shape;106;p15"/>
          <p:cNvPicPr preferRelativeResize="0"/>
          <p:nvPr/>
        </p:nvPicPr>
        <p:blipFill>
          <a:blip r:embed="rId4">
            <a:alphaModFix/>
          </a:blip>
          <a:stretch>
            <a:fillRect/>
          </a:stretch>
        </p:blipFill>
        <p:spPr>
          <a:xfrm>
            <a:off x="4654900" y="2535825"/>
            <a:ext cx="4058676" cy="2130805"/>
          </a:xfrm>
          <a:prstGeom prst="rect">
            <a:avLst/>
          </a:prstGeom>
          <a:noFill/>
          <a:ln>
            <a:noFill/>
          </a:ln>
        </p:spPr>
      </p:pic>
      <p:sp>
        <p:nvSpPr>
          <p:cNvPr id="107" name="Google Shape;107;p15"/>
          <p:cNvSpPr txBox="1"/>
          <p:nvPr/>
        </p:nvSpPr>
        <p:spPr>
          <a:xfrm>
            <a:off x="4525175" y="4687475"/>
            <a:ext cx="498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Source: National Brain Tumor Society </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6"/>
          <p:cNvSpPr txBox="1"/>
          <p:nvPr>
            <p:ph type="title"/>
          </p:nvPr>
        </p:nvSpPr>
        <p:spPr>
          <a:xfrm>
            <a:off x="686000" y="6062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Motivation</a:t>
            </a:r>
            <a:endParaRPr/>
          </a:p>
        </p:txBody>
      </p:sp>
      <p:sp>
        <p:nvSpPr>
          <p:cNvPr id="113" name="Google Shape;113;p16"/>
          <p:cNvSpPr txBox="1"/>
          <p:nvPr>
            <p:ph idx="1" type="body"/>
          </p:nvPr>
        </p:nvSpPr>
        <p:spPr>
          <a:xfrm>
            <a:off x="727650" y="132825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goal of this project is to address the issues of tumors and be able to diagnose them through machine learning. The benefits of this project would be the automation of a process that is typically done in person by a professional. We aim to create a program that could potentially speed up the process and even free up the professionals time in order for them to tend to more patients. </a:t>
            </a:r>
            <a:endParaRPr/>
          </a:p>
          <a:p>
            <a:pPr indent="0" lvl="0" marL="0" rtl="0" algn="l">
              <a:spcBef>
                <a:spcPts val="1200"/>
              </a:spcBef>
              <a:spcAft>
                <a:spcPts val="1200"/>
              </a:spcAft>
              <a:buNone/>
            </a:pPr>
            <a:r>
              <a:t/>
            </a:r>
            <a:endParaRPr/>
          </a:p>
        </p:txBody>
      </p:sp>
      <p:pic>
        <p:nvPicPr>
          <p:cNvPr id="114" name="Google Shape;114;p16"/>
          <p:cNvPicPr preferRelativeResize="0"/>
          <p:nvPr/>
        </p:nvPicPr>
        <p:blipFill>
          <a:blip r:embed="rId3">
            <a:alphaModFix/>
          </a:blip>
          <a:stretch>
            <a:fillRect/>
          </a:stretch>
        </p:blipFill>
        <p:spPr>
          <a:xfrm>
            <a:off x="1450950" y="2571750"/>
            <a:ext cx="5811075" cy="25157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7"/>
          <p:cNvSpPr txBox="1"/>
          <p:nvPr>
            <p:ph type="title"/>
          </p:nvPr>
        </p:nvSpPr>
        <p:spPr>
          <a:xfrm>
            <a:off x="330625" y="-102875"/>
            <a:ext cx="4045200" cy="17862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Overview</a:t>
            </a:r>
            <a:endParaRPr/>
          </a:p>
        </p:txBody>
      </p:sp>
      <p:sp>
        <p:nvSpPr>
          <p:cNvPr id="120" name="Google Shape;120;p17"/>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sz="2100"/>
              <a:t>MRI Scans</a:t>
            </a:r>
            <a:endParaRPr sz="2100"/>
          </a:p>
          <a:p>
            <a:pPr indent="-361950" lvl="0" marL="457200" rtl="0" algn="l">
              <a:spcBef>
                <a:spcPts val="0"/>
              </a:spcBef>
              <a:spcAft>
                <a:spcPts val="0"/>
              </a:spcAft>
              <a:buSzPts val="2100"/>
              <a:buChar char="●"/>
            </a:pPr>
            <a:r>
              <a:rPr lang="en" sz="2100"/>
              <a:t>Convolutional Neural Networks (CNN)</a:t>
            </a:r>
            <a:endParaRPr sz="2100"/>
          </a:p>
          <a:p>
            <a:pPr indent="-361950" lvl="0" marL="457200" rtl="0" algn="l">
              <a:spcBef>
                <a:spcPts val="0"/>
              </a:spcBef>
              <a:spcAft>
                <a:spcPts val="0"/>
              </a:spcAft>
              <a:buSzPts val="2100"/>
              <a:buChar char="●"/>
            </a:pPr>
            <a:r>
              <a:rPr lang="en" sz="2100"/>
              <a:t>TensorFlow</a:t>
            </a:r>
            <a:endParaRPr sz="2100"/>
          </a:p>
          <a:p>
            <a:pPr indent="-361950" lvl="0" marL="457200" rtl="0" algn="l">
              <a:spcBef>
                <a:spcPts val="0"/>
              </a:spcBef>
              <a:spcAft>
                <a:spcPts val="0"/>
              </a:spcAft>
              <a:buSzPts val="2100"/>
              <a:buChar char="●"/>
            </a:pPr>
            <a:r>
              <a:rPr lang="en" sz="2100"/>
              <a:t>Keras Library</a:t>
            </a:r>
            <a:endParaRPr sz="2100"/>
          </a:p>
          <a:p>
            <a:pPr indent="-361950" lvl="0" marL="457200" rtl="0" algn="l">
              <a:spcBef>
                <a:spcPts val="0"/>
              </a:spcBef>
              <a:spcAft>
                <a:spcPts val="0"/>
              </a:spcAft>
              <a:buSzPts val="2100"/>
              <a:buChar char="●"/>
            </a:pPr>
            <a:r>
              <a:rPr lang="en" sz="2100"/>
              <a:t>Model Analysis</a:t>
            </a:r>
            <a:endParaRPr sz="2100"/>
          </a:p>
        </p:txBody>
      </p:sp>
      <p:pic>
        <p:nvPicPr>
          <p:cNvPr id="121" name="Google Shape;121;p17"/>
          <p:cNvPicPr preferRelativeResize="0"/>
          <p:nvPr/>
        </p:nvPicPr>
        <p:blipFill>
          <a:blip r:embed="rId3">
            <a:alphaModFix/>
          </a:blip>
          <a:stretch>
            <a:fillRect/>
          </a:stretch>
        </p:blipFill>
        <p:spPr>
          <a:xfrm>
            <a:off x="507400" y="1287688"/>
            <a:ext cx="3155375" cy="3155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8"/>
          <p:cNvSpPr txBox="1"/>
          <p:nvPr>
            <p:ph type="title"/>
          </p:nvPr>
        </p:nvSpPr>
        <p:spPr>
          <a:xfrm>
            <a:off x="727800" y="6238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Capstone Timeline</a:t>
            </a:r>
            <a:endParaRPr/>
          </a:p>
        </p:txBody>
      </p:sp>
      <p:cxnSp>
        <p:nvCxnSpPr>
          <p:cNvPr id="127" name="Google Shape;127;p18"/>
          <p:cNvCxnSpPr/>
          <p:nvPr/>
        </p:nvCxnSpPr>
        <p:spPr>
          <a:xfrm>
            <a:off x="420075" y="2790116"/>
            <a:ext cx="8336100" cy="0"/>
          </a:xfrm>
          <a:prstGeom prst="straightConnector1">
            <a:avLst/>
          </a:prstGeom>
          <a:noFill/>
          <a:ln cap="flat" cmpd="sng" w="19050">
            <a:solidFill>
              <a:schemeClr val="dk1"/>
            </a:solidFill>
            <a:prstDash val="dot"/>
            <a:round/>
            <a:headEnd len="sm" w="sm" type="none"/>
            <a:tailEnd len="sm" w="sm" type="none"/>
          </a:ln>
        </p:spPr>
      </p:cxnSp>
      <p:grpSp>
        <p:nvGrpSpPr>
          <p:cNvPr id="128" name="Google Shape;128;p18"/>
          <p:cNvGrpSpPr/>
          <p:nvPr/>
        </p:nvGrpSpPr>
        <p:grpSpPr>
          <a:xfrm>
            <a:off x="648675" y="1581271"/>
            <a:ext cx="196200" cy="1306800"/>
            <a:chOff x="648675" y="1657471"/>
            <a:chExt cx="196200" cy="1306800"/>
          </a:xfrm>
        </p:grpSpPr>
        <p:sp>
          <p:nvSpPr>
            <p:cNvPr id="129" name="Google Shape;129;p18"/>
            <p:cNvSpPr/>
            <p:nvPr/>
          </p:nvSpPr>
          <p:spPr>
            <a:xfrm>
              <a:off x="648675"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 name="Google Shape;130;p18"/>
            <p:cNvCxnSpPr>
              <a:stCxn id="129" idx="0"/>
            </p:cNvCxnSpPr>
            <p:nvPr/>
          </p:nvCxnSpPr>
          <p:spPr>
            <a:xfrm rot="10800000">
              <a:off x="746775" y="1657471"/>
              <a:ext cx="0" cy="1110900"/>
            </a:xfrm>
            <a:prstGeom prst="straightConnector1">
              <a:avLst/>
            </a:prstGeom>
            <a:noFill/>
            <a:ln cap="flat" cmpd="sng" w="19050">
              <a:solidFill>
                <a:schemeClr val="accent5"/>
              </a:solidFill>
              <a:prstDash val="solid"/>
              <a:round/>
              <a:headEnd len="sm" w="sm" type="none"/>
              <a:tailEnd len="med" w="med" type="oval"/>
            </a:ln>
          </p:spPr>
        </p:cxnSp>
      </p:grpSp>
      <p:sp>
        <p:nvSpPr>
          <p:cNvPr id="131" name="Google Shape;131;p18"/>
          <p:cNvSpPr txBox="1"/>
          <p:nvPr>
            <p:ph idx="4294967295" type="body"/>
          </p:nvPr>
        </p:nvSpPr>
        <p:spPr>
          <a:xfrm>
            <a:off x="823805" y="1299975"/>
            <a:ext cx="2662200" cy="97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2"/>
                </a:solidFill>
              </a:rPr>
              <a:t>Data </a:t>
            </a:r>
            <a:r>
              <a:rPr b="1" lang="en">
                <a:solidFill>
                  <a:schemeClr val="dk2"/>
                </a:solidFill>
              </a:rPr>
              <a:t>Visualization</a:t>
            </a:r>
            <a:endParaRPr b="1">
              <a:solidFill>
                <a:schemeClr val="dk2"/>
              </a:solidFill>
            </a:endParaRPr>
          </a:p>
          <a:p>
            <a:pPr indent="0" lvl="0" marL="0" rtl="0" algn="l">
              <a:spcBef>
                <a:spcPts val="0"/>
              </a:spcBef>
              <a:spcAft>
                <a:spcPts val="0"/>
              </a:spcAft>
              <a:buNone/>
            </a:pPr>
            <a:r>
              <a:rPr lang="en" sz="1400"/>
              <a:t>Exploratory</a:t>
            </a:r>
            <a:r>
              <a:rPr lang="en" sz="1400"/>
              <a:t> Data </a:t>
            </a:r>
            <a:r>
              <a:rPr lang="en" sz="1400"/>
              <a:t>Analysis</a:t>
            </a:r>
            <a:r>
              <a:rPr lang="en" sz="1400"/>
              <a:t> </a:t>
            </a:r>
            <a:endParaRPr sz="1400"/>
          </a:p>
          <a:p>
            <a:pPr indent="0" lvl="0" marL="0" rtl="0" algn="l">
              <a:spcBef>
                <a:spcPts val="0"/>
              </a:spcBef>
              <a:spcAft>
                <a:spcPts val="0"/>
              </a:spcAft>
              <a:buNone/>
            </a:pPr>
            <a:r>
              <a:t/>
            </a:r>
            <a:endParaRPr sz="1400"/>
          </a:p>
        </p:txBody>
      </p:sp>
      <p:grpSp>
        <p:nvGrpSpPr>
          <p:cNvPr id="132" name="Google Shape;132;p18"/>
          <p:cNvGrpSpPr/>
          <p:nvPr/>
        </p:nvGrpSpPr>
        <p:grpSpPr>
          <a:xfrm>
            <a:off x="2512925" y="2692171"/>
            <a:ext cx="196200" cy="1404905"/>
            <a:chOff x="2512925" y="2768371"/>
            <a:chExt cx="196200" cy="1404905"/>
          </a:xfrm>
        </p:grpSpPr>
        <p:cxnSp>
          <p:nvCxnSpPr>
            <p:cNvPr id="133" name="Google Shape;133;p18"/>
            <p:cNvCxnSpPr/>
            <p:nvPr/>
          </p:nvCxnSpPr>
          <p:spPr>
            <a:xfrm>
              <a:off x="2611025" y="2964276"/>
              <a:ext cx="0" cy="1209000"/>
            </a:xfrm>
            <a:prstGeom prst="straightConnector1">
              <a:avLst/>
            </a:prstGeom>
            <a:noFill/>
            <a:ln cap="flat" cmpd="sng" w="19050">
              <a:solidFill>
                <a:schemeClr val="accent5"/>
              </a:solidFill>
              <a:prstDash val="solid"/>
              <a:round/>
              <a:headEnd len="sm" w="sm" type="none"/>
              <a:tailEnd len="med" w="med" type="oval"/>
            </a:ln>
          </p:spPr>
        </p:cxnSp>
        <p:sp>
          <p:nvSpPr>
            <p:cNvPr id="134" name="Google Shape;134;p18"/>
            <p:cNvSpPr/>
            <p:nvPr/>
          </p:nvSpPr>
          <p:spPr>
            <a:xfrm>
              <a:off x="2512925"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18"/>
          <p:cNvSpPr txBox="1"/>
          <p:nvPr>
            <p:ph idx="4294967295" type="body"/>
          </p:nvPr>
        </p:nvSpPr>
        <p:spPr>
          <a:xfrm>
            <a:off x="2693150" y="3854675"/>
            <a:ext cx="2662200" cy="97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2"/>
                </a:solidFill>
              </a:rPr>
              <a:t>Data Augmentation</a:t>
            </a:r>
            <a:endParaRPr b="1">
              <a:solidFill>
                <a:schemeClr val="dk2"/>
              </a:solidFill>
            </a:endParaRPr>
          </a:p>
          <a:p>
            <a:pPr indent="0" lvl="0" marL="0" rtl="0" algn="l">
              <a:spcBef>
                <a:spcPts val="0"/>
              </a:spcBef>
              <a:spcAft>
                <a:spcPts val="1200"/>
              </a:spcAft>
              <a:buNone/>
            </a:pPr>
            <a:r>
              <a:rPr lang="en" sz="1400"/>
              <a:t>Balance Data and Image Enhancements</a:t>
            </a:r>
            <a:endParaRPr sz="1400"/>
          </a:p>
        </p:txBody>
      </p:sp>
      <p:grpSp>
        <p:nvGrpSpPr>
          <p:cNvPr id="136" name="Google Shape;136;p18"/>
          <p:cNvGrpSpPr/>
          <p:nvPr/>
        </p:nvGrpSpPr>
        <p:grpSpPr>
          <a:xfrm>
            <a:off x="4279200" y="1483171"/>
            <a:ext cx="196200" cy="1404900"/>
            <a:chOff x="4279200" y="1559371"/>
            <a:chExt cx="196200" cy="1404900"/>
          </a:xfrm>
        </p:grpSpPr>
        <p:cxnSp>
          <p:nvCxnSpPr>
            <p:cNvPr id="137" name="Google Shape;137;p18"/>
            <p:cNvCxnSpPr>
              <a:stCxn id="138" idx="0"/>
            </p:cNvCxnSpPr>
            <p:nvPr/>
          </p:nvCxnSpPr>
          <p:spPr>
            <a:xfrm rot="10800000">
              <a:off x="4377300" y="1559371"/>
              <a:ext cx="0" cy="1209000"/>
            </a:xfrm>
            <a:prstGeom prst="straightConnector1">
              <a:avLst/>
            </a:prstGeom>
            <a:noFill/>
            <a:ln cap="flat" cmpd="sng" w="19050">
              <a:solidFill>
                <a:schemeClr val="accent5"/>
              </a:solidFill>
              <a:prstDash val="solid"/>
              <a:round/>
              <a:headEnd len="sm" w="sm" type="none"/>
              <a:tailEnd len="med" w="med" type="oval"/>
            </a:ln>
          </p:spPr>
        </p:cxnSp>
        <p:sp>
          <p:nvSpPr>
            <p:cNvPr id="138" name="Google Shape;138;p18"/>
            <p:cNvSpPr/>
            <p:nvPr/>
          </p:nvSpPr>
          <p:spPr>
            <a:xfrm>
              <a:off x="4279200"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8"/>
          <p:cNvSpPr txBox="1"/>
          <p:nvPr>
            <p:ph idx="4294967295" type="body"/>
          </p:nvPr>
        </p:nvSpPr>
        <p:spPr>
          <a:xfrm>
            <a:off x="4454449" y="1299975"/>
            <a:ext cx="2662200" cy="971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solidFill>
                  <a:schemeClr val="dk2"/>
                </a:solidFill>
              </a:rPr>
              <a:t>Building</a:t>
            </a:r>
            <a:r>
              <a:rPr b="1" lang="en">
                <a:solidFill>
                  <a:schemeClr val="dk2"/>
                </a:solidFill>
              </a:rPr>
              <a:t> CNN Model</a:t>
            </a:r>
            <a:endParaRPr b="1">
              <a:solidFill>
                <a:schemeClr val="dk2"/>
              </a:solidFill>
            </a:endParaRPr>
          </a:p>
          <a:p>
            <a:pPr indent="0" lvl="0" marL="0" rtl="0" algn="l">
              <a:spcBef>
                <a:spcPts val="0"/>
              </a:spcBef>
              <a:spcAft>
                <a:spcPts val="0"/>
              </a:spcAft>
              <a:buNone/>
            </a:pPr>
            <a:r>
              <a:rPr lang="en" sz="1400"/>
              <a:t>Utilizing TensorFlow and Keras </a:t>
            </a:r>
            <a:endParaRPr sz="1400"/>
          </a:p>
          <a:p>
            <a:pPr indent="0" lvl="0" marL="0" rtl="0" algn="l">
              <a:spcBef>
                <a:spcPts val="1200"/>
              </a:spcBef>
              <a:spcAft>
                <a:spcPts val="1200"/>
              </a:spcAft>
              <a:buNone/>
            </a:pPr>
            <a:r>
              <a:t/>
            </a:r>
            <a:endParaRPr/>
          </a:p>
        </p:txBody>
      </p:sp>
      <p:grpSp>
        <p:nvGrpSpPr>
          <p:cNvPr id="140" name="Google Shape;140;p18"/>
          <p:cNvGrpSpPr/>
          <p:nvPr/>
        </p:nvGrpSpPr>
        <p:grpSpPr>
          <a:xfrm>
            <a:off x="6045475" y="2692171"/>
            <a:ext cx="196200" cy="1404905"/>
            <a:chOff x="6045475" y="2768371"/>
            <a:chExt cx="196200" cy="1404905"/>
          </a:xfrm>
        </p:grpSpPr>
        <p:cxnSp>
          <p:nvCxnSpPr>
            <p:cNvPr id="141" name="Google Shape;141;p18"/>
            <p:cNvCxnSpPr/>
            <p:nvPr/>
          </p:nvCxnSpPr>
          <p:spPr>
            <a:xfrm>
              <a:off x="6143575" y="2964276"/>
              <a:ext cx="0" cy="1209000"/>
            </a:xfrm>
            <a:prstGeom prst="straightConnector1">
              <a:avLst/>
            </a:prstGeom>
            <a:noFill/>
            <a:ln cap="flat" cmpd="sng" w="19050">
              <a:solidFill>
                <a:schemeClr val="accent5"/>
              </a:solidFill>
              <a:prstDash val="solid"/>
              <a:round/>
              <a:headEnd len="sm" w="sm" type="none"/>
              <a:tailEnd len="med" w="med" type="oval"/>
            </a:ln>
          </p:spPr>
        </p:cxnSp>
        <p:sp>
          <p:nvSpPr>
            <p:cNvPr id="142" name="Google Shape;142;p18"/>
            <p:cNvSpPr/>
            <p:nvPr/>
          </p:nvSpPr>
          <p:spPr>
            <a:xfrm>
              <a:off x="6045475"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8"/>
          <p:cNvSpPr txBox="1"/>
          <p:nvPr>
            <p:ph idx="4294967295" type="body"/>
          </p:nvPr>
        </p:nvSpPr>
        <p:spPr>
          <a:xfrm>
            <a:off x="6225720" y="3854675"/>
            <a:ext cx="2662200" cy="97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2"/>
                </a:solidFill>
              </a:rPr>
              <a:t>Model Analysis</a:t>
            </a:r>
            <a:endParaRPr b="1">
              <a:solidFill>
                <a:schemeClr val="dk2"/>
              </a:solidFill>
            </a:endParaRPr>
          </a:p>
          <a:p>
            <a:pPr indent="0" lvl="0" marL="0" rtl="0" algn="l">
              <a:spcBef>
                <a:spcPts val="0"/>
              </a:spcBef>
              <a:spcAft>
                <a:spcPts val="1200"/>
              </a:spcAft>
              <a:buNone/>
            </a:pPr>
            <a:r>
              <a:rPr lang="en" sz="1400"/>
              <a:t>Analysis of Final Model</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9"/>
          <p:cNvSpPr txBox="1"/>
          <p:nvPr>
            <p:ph type="title"/>
          </p:nvPr>
        </p:nvSpPr>
        <p:spPr>
          <a:xfrm>
            <a:off x="149950" y="461100"/>
            <a:ext cx="3300900" cy="79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a:t>
            </a:r>
            <a:r>
              <a:rPr lang="en"/>
              <a:t>Visualization</a:t>
            </a:r>
            <a:endParaRPr/>
          </a:p>
        </p:txBody>
      </p:sp>
      <p:sp>
        <p:nvSpPr>
          <p:cNvPr id="149" name="Google Shape;149;p19"/>
          <p:cNvSpPr txBox="1"/>
          <p:nvPr>
            <p:ph idx="1" type="body"/>
          </p:nvPr>
        </p:nvSpPr>
        <p:spPr>
          <a:xfrm>
            <a:off x="70825" y="1814538"/>
            <a:ext cx="1725000" cy="7572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lang="en" sz="1400">
                <a:solidFill>
                  <a:srgbClr val="000000"/>
                </a:solidFill>
              </a:rPr>
              <a:t>MRI’s with</a:t>
            </a:r>
            <a:endParaRPr sz="1400">
              <a:solidFill>
                <a:srgbClr val="000000"/>
              </a:solidFill>
            </a:endParaRPr>
          </a:p>
          <a:p>
            <a:pPr indent="0" lvl="0" marL="0" marR="0" rtl="0" algn="l">
              <a:lnSpc>
                <a:spcPct val="100000"/>
              </a:lnSpc>
              <a:spcBef>
                <a:spcPts val="0"/>
              </a:spcBef>
              <a:spcAft>
                <a:spcPts val="0"/>
              </a:spcAft>
              <a:buNone/>
            </a:pPr>
            <a:r>
              <a:rPr lang="en" sz="1400">
                <a:solidFill>
                  <a:srgbClr val="000000"/>
                </a:solidFill>
              </a:rPr>
              <a:t> no tumo</a:t>
            </a:r>
            <a:r>
              <a:rPr lang="en" sz="1600"/>
              <a:t>rs</a:t>
            </a:r>
            <a:endParaRPr sz="1600"/>
          </a:p>
        </p:txBody>
      </p:sp>
      <p:sp>
        <p:nvSpPr>
          <p:cNvPr id="150" name="Google Shape;150;p19"/>
          <p:cNvSpPr txBox="1"/>
          <p:nvPr/>
        </p:nvSpPr>
        <p:spPr>
          <a:xfrm>
            <a:off x="149950" y="3421775"/>
            <a:ext cx="120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MRI’s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with tumors</a:t>
            </a:r>
            <a:endParaRPr>
              <a:latin typeface="Lato"/>
              <a:ea typeface="Lato"/>
              <a:cs typeface="Lato"/>
              <a:sym typeface="Lato"/>
            </a:endParaRPr>
          </a:p>
        </p:txBody>
      </p:sp>
      <p:sp>
        <p:nvSpPr>
          <p:cNvPr id="151" name="Google Shape;151;p19"/>
          <p:cNvSpPr txBox="1"/>
          <p:nvPr/>
        </p:nvSpPr>
        <p:spPr>
          <a:xfrm>
            <a:off x="4973900" y="553050"/>
            <a:ext cx="2497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Tumor MRI’s: 155</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Normal MRI’s: 98</a:t>
            </a:r>
            <a:endParaRPr>
              <a:latin typeface="Lato"/>
              <a:ea typeface="Lato"/>
              <a:cs typeface="Lato"/>
              <a:sym typeface="Lato"/>
            </a:endParaRPr>
          </a:p>
        </p:txBody>
      </p:sp>
      <p:pic>
        <p:nvPicPr>
          <p:cNvPr id="152" name="Google Shape;152;p19"/>
          <p:cNvPicPr preferRelativeResize="0"/>
          <p:nvPr/>
        </p:nvPicPr>
        <p:blipFill>
          <a:blip r:embed="rId3">
            <a:alphaModFix/>
          </a:blip>
          <a:stretch>
            <a:fillRect/>
          </a:stretch>
        </p:blipFill>
        <p:spPr>
          <a:xfrm>
            <a:off x="1743475" y="1260588"/>
            <a:ext cx="1451325" cy="1626025"/>
          </a:xfrm>
          <a:prstGeom prst="rect">
            <a:avLst/>
          </a:prstGeom>
          <a:noFill/>
          <a:ln>
            <a:noFill/>
          </a:ln>
        </p:spPr>
      </p:pic>
      <p:pic>
        <p:nvPicPr>
          <p:cNvPr id="153" name="Google Shape;153;p19"/>
          <p:cNvPicPr preferRelativeResize="0"/>
          <p:nvPr/>
        </p:nvPicPr>
        <p:blipFill>
          <a:blip r:embed="rId4">
            <a:alphaModFix/>
          </a:blip>
          <a:stretch>
            <a:fillRect/>
          </a:stretch>
        </p:blipFill>
        <p:spPr>
          <a:xfrm>
            <a:off x="3509050" y="1260600"/>
            <a:ext cx="1384137" cy="1626025"/>
          </a:xfrm>
          <a:prstGeom prst="rect">
            <a:avLst/>
          </a:prstGeom>
          <a:noFill/>
          <a:ln>
            <a:noFill/>
          </a:ln>
        </p:spPr>
      </p:pic>
      <p:pic>
        <p:nvPicPr>
          <p:cNvPr id="154" name="Google Shape;154;p19"/>
          <p:cNvPicPr preferRelativeResize="0"/>
          <p:nvPr/>
        </p:nvPicPr>
        <p:blipFill>
          <a:blip r:embed="rId5">
            <a:alphaModFix/>
          </a:blip>
          <a:stretch>
            <a:fillRect/>
          </a:stretch>
        </p:blipFill>
        <p:spPr>
          <a:xfrm>
            <a:off x="5190913" y="1260600"/>
            <a:ext cx="1451325" cy="1626025"/>
          </a:xfrm>
          <a:prstGeom prst="rect">
            <a:avLst/>
          </a:prstGeom>
          <a:noFill/>
          <a:ln>
            <a:noFill/>
          </a:ln>
        </p:spPr>
      </p:pic>
      <p:pic>
        <p:nvPicPr>
          <p:cNvPr id="155" name="Google Shape;155;p19"/>
          <p:cNvPicPr preferRelativeResize="0"/>
          <p:nvPr/>
        </p:nvPicPr>
        <p:blipFill rotWithShape="1">
          <a:blip r:embed="rId6">
            <a:alphaModFix/>
          </a:blip>
          <a:srcRect b="-8550" l="0" r="0" t="8550"/>
          <a:stretch/>
        </p:blipFill>
        <p:spPr>
          <a:xfrm>
            <a:off x="6939975" y="1380125"/>
            <a:ext cx="1626025" cy="1626025"/>
          </a:xfrm>
          <a:prstGeom prst="rect">
            <a:avLst/>
          </a:prstGeom>
          <a:noFill/>
          <a:ln>
            <a:noFill/>
          </a:ln>
        </p:spPr>
      </p:pic>
      <p:pic>
        <p:nvPicPr>
          <p:cNvPr id="156" name="Google Shape;156;p19"/>
          <p:cNvPicPr preferRelativeResize="0"/>
          <p:nvPr/>
        </p:nvPicPr>
        <p:blipFill>
          <a:blip r:embed="rId7">
            <a:alphaModFix/>
          </a:blip>
          <a:stretch>
            <a:fillRect/>
          </a:stretch>
        </p:blipFill>
        <p:spPr>
          <a:xfrm>
            <a:off x="1757775" y="3023825"/>
            <a:ext cx="1451326" cy="1602650"/>
          </a:xfrm>
          <a:prstGeom prst="rect">
            <a:avLst/>
          </a:prstGeom>
          <a:noFill/>
          <a:ln>
            <a:noFill/>
          </a:ln>
        </p:spPr>
      </p:pic>
      <p:pic>
        <p:nvPicPr>
          <p:cNvPr id="157" name="Google Shape;157;p19"/>
          <p:cNvPicPr preferRelativeResize="0"/>
          <p:nvPr/>
        </p:nvPicPr>
        <p:blipFill rotWithShape="1">
          <a:blip r:embed="rId8">
            <a:alphaModFix/>
          </a:blip>
          <a:srcRect b="0" l="0" r="0" t="0"/>
          <a:stretch/>
        </p:blipFill>
        <p:spPr>
          <a:xfrm>
            <a:off x="3509050" y="3023825"/>
            <a:ext cx="1384124" cy="1602650"/>
          </a:xfrm>
          <a:prstGeom prst="rect">
            <a:avLst/>
          </a:prstGeom>
          <a:noFill/>
          <a:ln>
            <a:noFill/>
          </a:ln>
        </p:spPr>
      </p:pic>
      <p:pic>
        <p:nvPicPr>
          <p:cNvPr id="158" name="Google Shape;158;p19"/>
          <p:cNvPicPr preferRelativeResize="0"/>
          <p:nvPr/>
        </p:nvPicPr>
        <p:blipFill rotWithShape="1">
          <a:blip r:embed="rId9">
            <a:alphaModFix/>
          </a:blip>
          <a:srcRect b="-9759" l="0" r="0" t="9760"/>
          <a:stretch/>
        </p:blipFill>
        <p:spPr>
          <a:xfrm>
            <a:off x="5193125" y="3023825"/>
            <a:ext cx="1479950" cy="1746949"/>
          </a:xfrm>
          <a:prstGeom prst="rect">
            <a:avLst/>
          </a:prstGeom>
          <a:noFill/>
          <a:ln>
            <a:noFill/>
          </a:ln>
        </p:spPr>
      </p:pic>
      <p:pic>
        <p:nvPicPr>
          <p:cNvPr id="159" name="Google Shape;159;p19"/>
          <p:cNvPicPr preferRelativeResize="0"/>
          <p:nvPr/>
        </p:nvPicPr>
        <p:blipFill>
          <a:blip r:embed="rId10">
            <a:alphaModFix/>
          </a:blip>
          <a:stretch>
            <a:fillRect/>
          </a:stretch>
        </p:blipFill>
        <p:spPr>
          <a:xfrm>
            <a:off x="6973025" y="3023825"/>
            <a:ext cx="1626025" cy="1602650"/>
          </a:xfrm>
          <a:prstGeom prst="rect">
            <a:avLst/>
          </a:prstGeom>
          <a:noFill/>
          <a:ln>
            <a:noFill/>
          </a:ln>
        </p:spPr>
      </p:pic>
      <p:sp>
        <p:nvSpPr>
          <p:cNvPr id="160" name="Google Shape;160;p19"/>
          <p:cNvSpPr txBox="1"/>
          <p:nvPr/>
        </p:nvSpPr>
        <p:spPr>
          <a:xfrm>
            <a:off x="453100" y="4666500"/>
            <a:ext cx="8381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Dataset: https://www.kaggle.com/navoneel/brain-mri-images-for-brain-tumor-detection</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0"/>
          <p:cNvSpPr txBox="1"/>
          <p:nvPr>
            <p:ph type="title"/>
          </p:nvPr>
        </p:nvSpPr>
        <p:spPr>
          <a:xfrm>
            <a:off x="304250" y="284750"/>
            <a:ext cx="50985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Bad Data</a:t>
            </a:r>
            <a:endParaRPr/>
          </a:p>
        </p:txBody>
      </p:sp>
      <p:sp>
        <p:nvSpPr>
          <p:cNvPr id="166" name="Google Shape;166;p20"/>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167" name="Google Shape;167;p20"/>
          <p:cNvPicPr preferRelativeResize="0"/>
          <p:nvPr/>
        </p:nvPicPr>
        <p:blipFill>
          <a:blip r:embed="rId3">
            <a:alphaModFix/>
          </a:blip>
          <a:stretch>
            <a:fillRect/>
          </a:stretch>
        </p:blipFill>
        <p:spPr>
          <a:xfrm>
            <a:off x="120025" y="1399823"/>
            <a:ext cx="2901932" cy="2520701"/>
          </a:xfrm>
          <a:prstGeom prst="rect">
            <a:avLst/>
          </a:prstGeom>
          <a:noFill/>
          <a:ln>
            <a:noFill/>
          </a:ln>
        </p:spPr>
      </p:pic>
      <p:pic>
        <p:nvPicPr>
          <p:cNvPr id="168" name="Google Shape;168;p20"/>
          <p:cNvPicPr preferRelativeResize="0"/>
          <p:nvPr/>
        </p:nvPicPr>
        <p:blipFill>
          <a:blip r:embed="rId4">
            <a:alphaModFix/>
          </a:blip>
          <a:stretch>
            <a:fillRect/>
          </a:stretch>
        </p:blipFill>
        <p:spPr>
          <a:xfrm>
            <a:off x="3311650" y="1399825"/>
            <a:ext cx="2520700" cy="2520700"/>
          </a:xfrm>
          <a:prstGeom prst="rect">
            <a:avLst/>
          </a:prstGeom>
          <a:noFill/>
          <a:ln>
            <a:noFill/>
          </a:ln>
        </p:spPr>
      </p:pic>
      <p:pic>
        <p:nvPicPr>
          <p:cNvPr id="169" name="Google Shape;169;p20"/>
          <p:cNvPicPr preferRelativeResize="0"/>
          <p:nvPr/>
        </p:nvPicPr>
        <p:blipFill>
          <a:blip r:embed="rId5">
            <a:alphaModFix/>
          </a:blip>
          <a:stretch>
            <a:fillRect/>
          </a:stretch>
        </p:blipFill>
        <p:spPr>
          <a:xfrm>
            <a:off x="6395825" y="1399825"/>
            <a:ext cx="2520700" cy="2520700"/>
          </a:xfrm>
          <a:prstGeom prst="rect">
            <a:avLst/>
          </a:prstGeom>
          <a:noFill/>
          <a:ln>
            <a:noFill/>
          </a:ln>
        </p:spPr>
      </p:pic>
      <p:sp>
        <p:nvSpPr>
          <p:cNvPr id="170" name="Google Shape;170;p20"/>
          <p:cNvSpPr/>
          <p:nvPr/>
        </p:nvSpPr>
        <p:spPr>
          <a:xfrm>
            <a:off x="421050" y="2559375"/>
            <a:ext cx="2327100" cy="23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4482389" y="2864525"/>
            <a:ext cx="429000" cy="355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7603800" y="1362250"/>
            <a:ext cx="1312800" cy="23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8627550" y="3219850"/>
            <a:ext cx="354900" cy="700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6324100" y="3467525"/>
            <a:ext cx="553200" cy="23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7347850" y="3806025"/>
            <a:ext cx="652200" cy="23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ph type="title"/>
          </p:nvPr>
        </p:nvSpPr>
        <p:spPr>
          <a:xfrm>
            <a:off x="2979300" y="736025"/>
            <a:ext cx="3185400" cy="799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Augmentation</a:t>
            </a:r>
            <a:endParaRPr/>
          </a:p>
        </p:txBody>
      </p:sp>
      <p:pic>
        <p:nvPicPr>
          <p:cNvPr id="181" name="Google Shape;181;p21"/>
          <p:cNvPicPr preferRelativeResize="0"/>
          <p:nvPr/>
        </p:nvPicPr>
        <p:blipFill rotWithShape="1">
          <a:blip r:embed="rId3">
            <a:alphaModFix/>
          </a:blip>
          <a:srcRect b="0" l="0" r="-11321" t="0"/>
          <a:stretch/>
        </p:blipFill>
        <p:spPr>
          <a:xfrm>
            <a:off x="136050" y="2006575"/>
            <a:ext cx="2201450" cy="2201450"/>
          </a:xfrm>
          <a:prstGeom prst="rect">
            <a:avLst/>
          </a:prstGeom>
          <a:noFill/>
          <a:ln>
            <a:noFill/>
          </a:ln>
        </p:spPr>
      </p:pic>
      <p:sp>
        <p:nvSpPr>
          <p:cNvPr id="182" name="Google Shape;182;p21"/>
          <p:cNvSpPr txBox="1"/>
          <p:nvPr/>
        </p:nvSpPr>
        <p:spPr>
          <a:xfrm>
            <a:off x="607625" y="4329575"/>
            <a:ext cx="212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Regular</a:t>
            </a:r>
            <a:endParaRPr>
              <a:latin typeface="Lato"/>
              <a:ea typeface="Lato"/>
              <a:cs typeface="Lato"/>
              <a:sym typeface="Lato"/>
            </a:endParaRPr>
          </a:p>
        </p:txBody>
      </p:sp>
      <p:pic>
        <p:nvPicPr>
          <p:cNvPr id="183" name="Google Shape;183;p21"/>
          <p:cNvPicPr preferRelativeResize="0"/>
          <p:nvPr/>
        </p:nvPicPr>
        <p:blipFill>
          <a:blip r:embed="rId4">
            <a:alphaModFix/>
          </a:blip>
          <a:stretch>
            <a:fillRect/>
          </a:stretch>
        </p:blipFill>
        <p:spPr>
          <a:xfrm>
            <a:off x="2539300" y="1990100"/>
            <a:ext cx="1821050" cy="2201450"/>
          </a:xfrm>
          <a:prstGeom prst="rect">
            <a:avLst/>
          </a:prstGeom>
          <a:noFill/>
          <a:ln>
            <a:noFill/>
          </a:ln>
        </p:spPr>
      </p:pic>
      <p:sp>
        <p:nvSpPr>
          <p:cNvPr id="184" name="Google Shape;184;p21"/>
          <p:cNvSpPr txBox="1"/>
          <p:nvPr/>
        </p:nvSpPr>
        <p:spPr>
          <a:xfrm>
            <a:off x="2944850" y="4321350"/>
            <a:ext cx="109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Flipped</a:t>
            </a:r>
            <a:endParaRPr>
              <a:latin typeface="Lato"/>
              <a:ea typeface="Lato"/>
              <a:cs typeface="Lato"/>
              <a:sym typeface="Lato"/>
            </a:endParaRPr>
          </a:p>
        </p:txBody>
      </p:sp>
      <p:pic>
        <p:nvPicPr>
          <p:cNvPr id="185" name="Google Shape;185;p21"/>
          <p:cNvPicPr preferRelativeResize="0"/>
          <p:nvPr/>
        </p:nvPicPr>
        <p:blipFill>
          <a:blip r:embed="rId5">
            <a:alphaModFix/>
          </a:blip>
          <a:stretch>
            <a:fillRect/>
          </a:stretch>
        </p:blipFill>
        <p:spPr>
          <a:xfrm>
            <a:off x="4726725" y="1990100"/>
            <a:ext cx="1641625" cy="2217925"/>
          </a:xfrm>
          <a:prstGeom prst="rect">
            <a:avLst/>
          </a:prstGeom>
          <a:noFill/>
          <a:ln>
            <a:noFill/>
          </a:ln>
        </p:spPr>
      </p:pic>
      <p:sp>
        <p:nvSpPr>
          <p:cNvPr id="186" name="Google Shape;186;p21"/>
          <p:cNvSpPr txBox="1"/>
          <p:nvPr/>
        </p:nvSpPr>
        <p:spPr>
          <a:xfrm>
            <a:off x="5076300" y="4321350"/>
            <a:ext cx="109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Rotate 180</a:t>
            </a:r>
            <a:endParaRPr>
              <a:latin typeface="Lato"/>
              <a:ea typeface="Lato"/>
              <a:cs typeface="Lato"/>
              <a:sym typeface="Lato"/>
            </a:endParaRPr>
          </a:p>
        </p:txBody>
      </p:sp>
      <p:pic>
        <p:nvPicPr>
          <p:cNvPr id="187" name="Google Shape;187;p21"/>
          <p:cNvPicPr preferRelativeResize="0"/>
          <p:nvPr/>
        </p:nvPicPr>
        <p:blipFill>
          <a:blip r:embed="rId6">
            <a:alphaModFix/>
          </a:blip>
          <a:stretch>
            <a:fillRect/>
          </a:stretch>
        </p:blipFill>
        <p:spPr>
          <a:xfrm>
            <a:off x="6821300" y="1998338"/>
            <a:ext cx="1736149" cy="2217925"/>
          </a:xfrm>
          <a:prstGeom prst="rect">
            <a:avLst/>
          </a:prstGeom>
          <a:noFill/>
          <a:ln>
            <a:noFill/>
          </a:ln>
        </p:spPr>
      </p:pic>
      <p:sp>
        <p:nvSpPr>
          <p:cNvPr id="188" name="Google Shape;188;p21"/>
          <p:cNvSpPr txBox="1"/>
          <p:nvPr/>
        </p:nvSpPr>
        <p:spPr>
          <a:xfrm>
            <a:off x="7092550" y="4321350"/>
            <a:ext cx="139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Mirrored</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